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6" r:id="rId2"/>
  </p:sldMasterIdLst>
  <p:sldIdLst>
    <p:sldId id="257" r:id="rId3"/>
    <p:sldId id="259" r:id="rId4"/>
    <p:sldId id="260" r:id="rId5"/>
    <p:sldId id="273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9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18-11-18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222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18-11-18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8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76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942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87030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683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56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008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504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18-11-18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4186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35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13095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Assembly Challenges</a:t>
            </a:r>
            <a:endParaRPr lang="en-US" sz="4400" dirty="0"/>
          </a:p>
        </p:txBody>
      </p:sp>
      <p:pic>
        <p:nvPicPr>
          <p:cNvPr id="4" name="Picture 3" descr="logga blå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8" y="363292"/>
            <a:ext cx="1808029" cy="935708"/>
          </a:xfrm>
          <a:prstGeom prst="rect">
            <a:avLst/>
          </a:prstGeom>
        </p:spPr>
      </p:pic>
      <p:pic>
        <p:nvPicPr>
          <p:cNvPr id="5" name="Picture 4" descr="Excelerat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48" y="5590399"/>
            <a:ext cx="2706624" cy="1066800"/>
          </a:xfrm>
          <a:prstGeom prst="rect">
            <a:avLst/>
          </a:prstGeom>
        </p:spPr>
      </p:pic>
      <p:pic>
        <p:nvPicPr>
          <p:cNvPr id="6" name="Picture 5" descr="Elixi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4" y="5596023"/>
            <a:ext cx="1409700" cy="10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1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07884" y="1201819"/>
            <a:ext cx="2559537" cy="4138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Ploidy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92" y="1715318"/>
            <a:ext cx="8540156" cy="480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95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82842" y="1293476"/>
            <a:ext cx="3842677" cy="120748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Data Processing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8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82842" y="1293476"/>
            <a:ext cx="3842677" cy="120748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Data Processing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779036" y="1780786"/>
            <a:ext cx="2945982" cy="7201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Parallelization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952528" y="3046178"/>
            <a:ext cx="2945982" cy="7201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Job Schedulers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52528" y="4272287"/>
            <a:ext cx="2945982" cy="7201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GNU parallel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52528" y="5537680"/>
            <a:ext cx="2945982" cy="7201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Workflows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92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82842" y="1293476"/>
            <a:ext cx="3842677" cy="120748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Data Processing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72490" y="1780786"/>
            <a:ext cx="2945982" cy="7201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Job Schedulers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3106" y="2605713"/>
            <a:ext cx="6644825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#!/</a:t>
            </a:r>
            <a:r>
              <a:rPr lang="en-US" dirty="0" err="1" smtClean="0">
                <a:latin typeface="Courier"/>
                <a:cs typeface="Courier"/>
              </a:rPr>
              <a:t>usr</a:t>
            </a:r>
            <a:r>
              <a:rPr lang="en-US" dirty="0" smtClean="0">
                <a:latin typeface="Courier"/>
                <a:cs typeface="Courier"/>
              </a:rPr>
              <a:t>/bin/</a:t>
            </a:r>
            <a:r>
              <a:rPr lang="en-US" dirty="0" err="1" smtClean="0">
                <a:latin typeface="Courier"/>
                <a:cs typeface="Courier"/>
              </a:rPr>
              <a:t>env</a:t>
            </a:r>
            <a:r>
              <a:rPr lang="en-US" dirty="0" smtClean="0">
                <a:latin typeface="Courier"/>
                <a:cs typeface="Courier"/>
              </a:rPr>
              <a:t> bash</a:t>
            </a: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set -</a:t>
            </a:r>
            <a:r>
              <a:rPr lang="en-US" dirty="0" err="1" smtClean="0">
                <a:latin typeface="Courier"/>
                <a:cs typeface="Courier"/>
              </a:rPr>
              <a:t>ueo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pipefail</a:t>
            </a:r>
            <a:endParaRPr lang="en-US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PATH="$PATH:/path/to/</a:t>
            </a:r>
            <a:r>
              <a:rPr lang="en-US" dirty="0" err="1" smtClean="0">
                <a:latin typeface="Courier"/>
                <a:cs typeface="Courier"/>
              </a:rPr>
              <a:t>fqtools</a:t>
            </a:r>
            <a:r>
              <a:rPr lang="en-US" dirty="0" smtClean="0">
                <a:latin typeface="Courier"/>
                <a:cs typeface="Courier"/>
              </a:rPr>
              <a:t>"</a:t>
            </a:r>
          </a:p>
          <a:p>
            <a:r>
              <a:rPr lang="en-US" dirty="0" smtClean="0">
                <a:latin typeface="Courier"/>
                <a:cs typeface="Courier"/>
              </a:rPr>
              <a:t>JOB=$SLURM_ARRAY_TASK_ID</a:t>
            </a: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FILES=( /path/to/reads/*_R1.fastq.gz )</a:t>
            </a: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FASTQ="${FILES[$JOB]}"</a:t>
            </a:r>
          </a:p>
          <a:p>
            <a:r>
              <a:rPr lang="en-US" dirty="0" err="1" smtClean="0">
                <a:latin typeface="Courier"/>
                <a:cs typeface="Courier"/>
              </a:rPr>
              <a:t>fqtools</a:t>
            </a:r>
            <a:r>
              <a:rPr lang="en-US" dirty="0" smtClean="0">
                <a:latin typeface="Courier"/>
                <a:cs typeface="Courier"/>
              </a:rPr>
              <a:t> validate "$FASTQ" </a:t>
            </a:r>
          </a:p>
          <a:p>
            <a:r>
              <a:rPr lang="en-US" dirty="0" err="1" smtClean="0">
                <a:latin typeface="Courier"/>
                <a:cs typeface="Courier"/>
              </a:rPr>
              <a:t>fqtools</a:t>
            </a:r>
            <a:r>
              <a:rPr lang="en-US" dirty="0" smtClean="0">
                <a:latin typeface="Courier"/>
                <a:cs typeface="Courier"/>
              </a:rPr>
              <a:t> validate "${FASTQ/_R1./_R2.}"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3105" y="6325220"/>
            <a:ext cx="6644825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sbatch</a:t>
            </a:r>
            <a:r>
              <a:rPr lang="en-US" dirty="0" smtClean="0">
                <a:latin typeface="Courier"/>
                <a:cs typeface="Courier"/>
              </a:rPr>
              <a:t> -a 0-9 [other options] </a:t>
            </a:r>
            <a:r>
              <a:rPr lang="en-US" dirty="0" err="1" smtClean="0">
                <a:latin typeface="Courier"/>
                <a:cs typeface="Courier"/>
              </a:rPr>
              <a:t>script.sh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28161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82842" y="1293476"/>
            <a:ext cx="3842677" cy="120748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Data Processing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72490" y="1780786"/>
            <a:ext cx="2945982" cy="7201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GNU parallel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3106" y="2605713"/>
            <a:ext cx="664482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&gt;seq1</a:t>
            </a:r>
          </a:p>
          <a:p>
            <a:r>
              <a:rPr lang="en-US" dirty="0" smtClean="0">
                <a:latin typeface="Courier"/>
                <a:cs typeface="Courier"/>
              </a:rPr>
              <a:t>ACGTATATNCATATACATATNCATATATAA</a:t>
            </a:r>
          </a:p>
          <a:p>
            <a:r>
              <a:rPr lang="en-US" dirty="0" smtClean="0">
                <a:latin typeface="Courier"/>
                <a:cs typeface="Courier"/>
              </a:rPr>
              <a:t>&gt;seq2</a:t>
            </a:r>
          </a:p>
          <a:p>
            <a:r>
              <a:rPr lang="en-US" dirty="0" smtClean="0">
                <a:latin typeface="Courier"/>
                <a:cs typeface="Courier"/>
              </a:rPr>
              <a:t>GCATACAATAANAATACCATAGATTATACC</a:t>
            </a:r>
          </a:p>
          <a:p>
            <a:r>
              <a:rPr lang="en-US" dirty="0" smtClean="0">
                <a:latin typeface="Courier"/>
                <a:cs typeface="Courier"/>
              </a:rPr>
              <a:t>&gt;seq3</a:t>
            </a:r>
          </a:p>
          <a:p>
            <a:r>
              <a:rPr lang="en-US" dirty="0" smtClean="0">
                <a:latin typeface="Courier"/>
                <a:cs typeface="Courier"/>
              </a:rPr>
              <a:t>GTATACCATATCATACATAGGAGGGAGNNN</a:t>
            </a:r>
          </a:p>
          <a:p>
            <a:r>
              <a:rPr lang="en-US" dirty="0" smtClean="0">
                <a:latin typeface="Courier"/>
                <a:cs typeface="Courier"/>
              </a:rPr>
              <a:t>&gt;seq4</a:t>
            </a:r>
          </a:p>
          <a:p>
            <a:r>
              <a:rPr lang="en-US" dirty="0" smtClean="0">
                <a:latin typeface="Courier"/>
                <a:cs typeface="Courier"/>
              </a:rPr>
              <a:t>TATTTACCCCCATACCACCCCATATTTNAC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7885" y="5407288"/>
            <a:ext cx="8561157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zcat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file.fasta.gz</a:t>
            </a:r>
            <a:r>
              <a:rPr lang="en-US" dirty="0" smtClean="0">
                <a:latin typeface="Courier"/>
                <a:cs typeface="Courier"/>
              </a:rPr>
              <a:t> | parallel --pipe blast [</a:t>
            </a:r>
            <a:r>
              <a:rPr lang="en-US" dirty="0" err="1" smtClean="0">
                <a:latin typeface="Courier"/>
                <a:cs typeface="Courier"/>
              </a:rPr>
              <a:t>blast_options</a:t>
            </a:r>
            <a:r>
              <a:rPr lang="en-US" dirty="0" smtClean="0">
                <a:latin typeface="Courier"/>
                <a:cs typeface="Courier"/>
              </a:rPr>
              <a:t>] -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43066" y="6269343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www.biostars.org</a:t>
            </a:r>
            <a:r>
              <a:rPr lang="en-US" dirty="0" smtClean="0"/>
              <a:t>/p/63816/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773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82842" y="1293476"/>
            <a:ext cx="3842677" cy="120748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Data Processing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72490" y="1780786"/>
            <a:ext cx="2945982" cy="7201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Workflows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519" y="4022626"/>
            <a:ext cx="3967257" cy="7954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35" y="3119322"/>
            <a:ext cx="2540000" cy="254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66444" y="5289990"/>
            <a:ext cx="13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snakemake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39590" y="528999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nextflow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38779" y="6258948"/>
            <a:ext cx="227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many, many more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95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14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t="-30577" b="-30577"/>
          <a:stretch>
            <a:fillRect/>
          </a:stretch>
        </p:blipFill>
        <p:spPr>
          <a:xfrm>
            <a:off x="307886" y="1173870"/>
            <a:ext cx="8543861" cy="4952293"/>
          </a:xfrm>
        </p:spPr>
      </p:pic>
    </p:spTree>
    <p:extLst>
      <p:ext uri="{BB962C8B-B14F-4D97-AF65-F5344CB8AC3E}">
        <p14:creationId xmlns:p14="http://schemas.microsoft.com/office/powerpoint/2010/main" val="1685042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86740" y="1492720"/>
            <a:ext cx="2815049" cy="10344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Tiny organisms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96904" y="1492720"/>
            <a:ext cx="2815049" cy="10344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Symbionts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996904" y="3491378"/>
            <a:ext cx="2815049" cy="10344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Ploidy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86740" y="3491378"/>
            <a:ext cx="2815049" cy="10344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Repetitive genomes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73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10" name="Picture 9" descr="wga_expect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" t="6765" r="19760" b="5916"/>
          <a:stretch/>
        </p:blipFill>
        <p:spPr>
          <a:xfrm rot="16200000">
            <a:off x="2204925" y="159819"/>
            <a:ext cx="4734148" cy="792088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07885" y="1201819"/>
            <a:ext cx="1902346" cy="4138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Tiny organisms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401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07885" y="1201819"/>
            <a:ext cx="1902346" cy="4138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Tiny organisms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9992" t="32714" r="4350" b="45250"/>
          <a:stretch/>
        </p:blipFill>
        <p:spPr>
          <a:xfrm>
            <a:off x="555002" y="4818604"/>
            <a:ext cx="8069950" cy="9525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2612" y="6283787"/>
            <a:ext cx="2049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Warris</a:t>
            </a:r>
            <a:r>
              <a:rPr lang="en-US" dirty="0" smtClean="0"/>
              <a:t> et al. 2018.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55468" b="51730"/>
          <a:stretch/>
        </p:blipFill>
        <p:spPr>
          <a:xfrm>
            <a:off x="552409" y="1879691"/>
            <a:ext cx="8072543" cy="21401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35520" y="4019868"/>
            <a:ext cx="42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1x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80015" y="4019868"/>
            <a:ext cx="42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2x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63654" y="5586513"/>
            <a:ext cx="42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353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5" name="Picture 4" descr="scaffolds_blobtools.scaffolds_blobtools.blobDB.json.bestsum.phylum.p7.span.100.blobplot.bam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392" y="1457548"/>
            <a:ext cx="5379582" cy="53795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3501008"/>
            <a:ext cx="1506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Amplification</a:t>
            </a:r>
          </a:p>
          <a:p>
            <a:r>
              <a:rPr lang="en-US" dirty="0" smtClean="0"/>
              <a:t>Bias visible</a:t>
            </a:r>
            <a:endParaRPr lang="en-US" dirty="0"/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 flipV="1">
            <a:off x="1757586" y="3789040"/>
            <a:ext cx="1374254" cy="351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09895" y="4437112"/>
            <a:ext cx="231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Contaminants visible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1"/>
          </p:cNvCxnSpPr>
          <p:nvPr/>
        </p:nvCxnSpPr>
        <p:spPr>
          <a:xfrm flipH="1" flipV="1">
            <a:off x="4644008" y="4509120"/>
            <a:ext cx="2165887" cy="1126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07885" y="1201819"/>
            <a:ext cx="1902346" cy="4138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Tiny organisms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56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07885" y="1201819"/>
            <a:ext cx="1902346" cy="4138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Symbionts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081" y="1065812"/>
            <a:ext cx="5095123" cy="56612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89204" y="1246365"/>
            <a:ext cx="64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Hi-C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9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07884" y="1201819"/>
            <a:ext cx="2559537" cy="4138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Repetitive genomes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238" y="1115580"/>
            <a:ext cx="4329748" cy="5742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1061" y="2722209"/>
            <a:ext cx="24942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 Coli de </a:t>
            </a:r>
            <a:r>
              <a:rPr lang="en-US" dirty="0" err="1" smtClean="0"/>
              <a:t>Bruijn</a:t>
            </a:r>
            <a:r>
              <a:rPr lang="en-US" dirty="0" smtClean="0"/>
              <a:t> graph</a:t>
            </a:r>
          </a:p>
          <a:p>
            <a:endParaRPr lang="en-US" dirty="0"/>
          </a:p>
          <a:p>
            <a:pPr marL="342900" indent="-342900">
              <a:buAutoNum type="alphaLcParenR"/>
            </a:pPr>
            <a:r>
              <a:rPr lang="en-US" dirty="0" smtClean="0"/>
              <a:t>K = 50</a:t>
            </a:r>
          </a:p>
          <a:p>
            <a:pPr marL="342900" indent="-342900">
              <a:buAutoNum type="alphaLcParenR"/>
            </a:pPr>
            <a:r>
              <a:rPr lang="en-US" dirty="0" smtClean="0"/>
              <a:t>K = 1000</a:t>
            </a:r>
          </a:p>
          <a:p>
            <a:pPr marL="342900" indent="-342900">
              <a:buAutoNum type="alphaLcParenR"/>
            </a:pPr>
            <a:r>
              <a:rPr lang="en-US" dirty="0" smtClean="0"/>
              <a:t>K = 5000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8901" y="6141102"/>
            <a:ext cx="194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Koren</a:t>
            </a:r>
            <a:r>
              <a:rPr lang="en-US" dirty="0" smtClean="0"/>
              <a:t> et al.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27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923" t="7560" r="8343" b="2540"/>
          <a:stretch/>
        </p:blipFill>
        <p:spPr>
          <a:xfrm>
            <a:off x="510636" y="1073711"/>
            <a:ext cx="7830417" cy="4493817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07884" y="1201819"/>
            <a:ext cx="2559537" cy="4138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Repetitive genomes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447" y="5470571"/>
            <a:ext cx="1466445" cy="1290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155" b="50293"/>
          <a:stretch/>
        </p:blipFill>
        <p:spPr>
          <a:xfrm>
            <a:off x="5853895" y="5685374"/>
            <a:ext cx="2709092" cy="10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14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07884" y="1201819"/>
            <a:ext cx="2559537" cy="4138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Ploidy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6" y="1702225"/>
            <a:ext cx="8608220" cy="48421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3526" y="5748806"/>
            <a:ext cx="8451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NG90 is 95.3% (dam) and 95.5% (sire) in 58 and 55 </a:t>
            </a:r>
            <a:r>
              <a:rPr lang="en-US" dirty="0" err="1" smtClean="0"/>
              <a:t>haplotigs</a:t>
            </a:r>
            <a:r>
              <a:rPr lang="en-US" dirty="0" smtClean="0"/>
              <a:t>, respectively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7768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244</Words>
  <Application>Microsoft Macintosh PowerPoint</Application>
  <PresentationFormat>On-screen Show (4:3)</PresentationFormat>
  <Paragraphs>81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1_Office-tema</vt:lpstr>
      <vt:lpstr>SciLifeLab</vt:lpstr>
      <vt:lpstr>Assembly 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</vt:vector>
  </TitlesOfParts>
  <Company>BILS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Assembly Challanges</dc:title>
  <dc:creator>Mahesh Panchal</dc:creator>
  <cp:lastModifiedBy>Mahesh Panchal</cp:lastModifiedBy>
  <cp:revision>46</cp:revision>
  <dcterms:created xsi:type="dcterms:W3CDTF">2018-11-20T08:43:08Z</dcterms:created>
  <dcterms:modified xsi:type="dcterms:W3CDTF">2018-11-20T22:23:10Z</dcterms:modified>
</cp:coreProperties>
</file>